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57" r:id="rId4"/>
    <p:sldId id="279" r:id="rId5"/>
    <p:sldId id="278" r:id="rId6"/>
    <p:sldId id="266" r:id="rId7"/>
    <p:sldId id="280" r:id="rId8"/>
    <p:sldId id="271" r:id="rId9"/>
    <p:sldId id="272" r:id="rId10"/>
    <p:sldId id="273" r:id="rId11"/>
    <p:sldId id="274" r:id="rId12"/>
    <p:sldId id="265" r:id="rId13"/>
    <p:sldId id="275" r:id="rId14"/>
    <p:sldId id="258" r:id="rId15"/>
    <p:sldId id="282" r:id="rId16"/>
    <p:sldId id="286" r:id="rId17"/>
    <p:sldId id="284" r:id="rId18"/>
    <p:sldId id="283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LMKXOjKgDWgSU/mZfywEg==" hashData="Qp5Cjjr7Bix9SdZsFVfNR/bwgb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9A3DA0-6146-4661-8750-679F3CC21D35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C6B693-2D3A-49DA-AA07-E4D8B0231C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178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تحقیق کیفی ممکن است بدون فرضیه آغاز شود اما با پیشرفت پژوهش ممکن است چندین فرضیه تنظیم، بررسی و یا حتی کنار گذاشته شوند و در نتیجه محقق در روش کیفی با فرایند تحقیق تصمیم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می‌گیرد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که کدام فرضیه قابلیت حضور در تحقیق را دارد (شکلگیری در طول زمان)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6385-3D64-4614-BFA5-A608070081A5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243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تحقیق کیفی ممکن است بدون فرضیه آغاز شود اما با پیشرفت پژوهش ممکن است چندین فرضیه تنظیم، بررسی و یا حتی کنار گذاشته شوند و در نتیجه محقق در روش کیفی با فرایند تحقیق تصمیم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می‌گیرد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که کدام فرضیه قابلیت حضور در تحقیق را دارد (شکلگیری در طول زمان)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6385-3D64-4614-BFA5-A608070081A5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243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تحقیق کیفی ممکن است بدون فرضیه آغاز شود اما با پیشرفت پژوهش ممکن است چندین فرضیه تنظیم، بررسی و یا حتی کنار گذاشته شوند و در نتیجه محقق در روش کیفی با فرایند تحقیق تصمیم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می‌گیرد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که کدام فرضیه قابلیت حضور در تحقیق را دارد (شکلگیری در طول زمان)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6385-3D64-4614-BFA5-A608070081A5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243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741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81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306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733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336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85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067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937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880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134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091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5D927-6E1F-49E3-B29A-751A8C412F34}" type="datetimeFigureOut">
              <a:rPr lang="fa-IR" smtClean="0"/>
              <a:t>08/06/1441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38BF-C7BA-4CD4-A281-80F9B09DE3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293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783" y="472514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en-US" dirty="0" smtClean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  <a:p>
            <a:pPr algn="ctr" rtl="1"/>
            <a:r>
              <a:rPr lang="fa-IR" dirty="0" smtClean="0">
                <a:cs typeface="B Mitra" pitchFamily="2" charset="-78"/>
              </a:rPr>
              <a:t>مدرس: سمر حقیقی بروجنی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/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/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سال تحصیلی 98-99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616473"/>
            <a:ext cx="9144000" cy="1020439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cs typeface="B Mitra" panose="00000400000000000000" pitchFamily="2" charset="-78"/>
              </a:rPr>
              <a:t>انسان و محیط</a:t>
            </a:r>
            <a:endParaRPr lang="en-US" sz="3100" spc="0" dirty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1783" y="2739984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4" y="3039343"/>
            <a:ext cx="9101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cs typeface="B Mitra" pitchFamily="2" charset="-78"/>
              </a:rPr>
              <a:t>کارشناسی ارشد رشته‌ی </a:t>
            </a:r>
            <a:r>
              <a:rPr lang="fa-IR" sz="2400" dirty="0">
                <a:cs typeface="B Mitra" pitchFamily="2" charset="-78"/>
              </a:rPr>
              <a:t>معماری</a:t>
            </a:r>
            <a:endParaRPr lang="fa-IR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11783" y="1556792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88" y="2381833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originals/76/62/45/7662454a5efb2801ca9b41c61ffa22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374235" cy="58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48679"/>
            <a:ext cx="3674764" cy="2924349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مواردی که به عنوان شکست در طراحی محسوب می شوند، در شرایطی طراحی شده اند که یک خلاء اجتماعی بین استفاده کنندگان بنا و طراح وجود داشته است.</a:t>
            </a:r>
          </a:p>
          <a:p>
            <a:pPr lvl="0" algn="justLow"/>
            <a:endParaRPr lang="fa-IR" dirty="0">
              <a:cs typeface="B Nazanin" panose="00000400000000000000" pitchFamily="2" charset="-78"/>
            </a:endParaRPr>
          </a:p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علت این خلاء اجتماعی تفاوت ارزشهای کاربران و طراحان است که حاصل تفاوتهای موجود در پیشینه فرهنگی، تحصیلات، درآمد و... 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7" y="3087193"/>
            <a:ext cx="5684927" cy="1493935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به طور مثال نیازهای انسان در مسکن که در باهاوس مطرح می شده است (</a:t>
            </a:r>
            <a:r>
              <a:rPr lang="en-US" sz="1600" dirty="0" smtClean="0">
                <a:cs typeface="B Nazanin" panose="00000400000000000000" pitchFamily="2" charset="-78"/>
              </a:rPr>
              <a:t>Meyer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1928</a:t>
            </a:r>
            <a:r>
              <a:rPr lang="fa-IR" dirty="0" smtClean="0">
                <a:cs typeface="B Nazanin" panose="00000400000000000000" pitchFamily="2" charset="-78"/>
              </a:rPr>
              <a:t>): زندگی جنسی، خواب، نگهداری حیوانات خانگی، باغبانی، بهداشت فردی، محافظت در برابر آب و هوا، بهداشت خانه، نگهداری از اتومبیل، پخت و پز، گرمایش، عایق کاری و خدمات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764704"/>
            <a:ext cx="6080780" cy="714380"/>
          </a:xfrm>
          <a:prstGeom prst="rect">
            <a:avLst/>
          </a:prstGeom>
          <a:solidFill>
            <a:srgbClr val="DDD9C3">
              <a:alpha val="78039"/>
            </a:srgbClr>
          </a:solidFill>
          <a:ln>
            <a:noFill/>
          </a:ln>
        </p:spPr>
        <p:txBody>
          <a:bodyPr wrap="square" rtlCol="1" anchor="ctr">
            <a:noAutofit/>
          </a:bodyPr>
          <a:lstStyle/>
          <a:p>
            <a:pPr lvl="0" algn="ctr">
              <a:lnSpc>
                <a:spcPts val="22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ضعف در مدل های موجود از رفتارهای انسانی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582" y="1846534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1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87330" y="3506993"/>
            <a:ext cx="652228" cy="791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9" y="2060848"/>
            <a:ext cx="5684926" cy="71438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طراحی بر اساس مدل اندام واره‌ای (</a:t>
            </a:r>
            <a:r>
              <a:rPr lang="en-US" sz="1600" dirty="0" smtClean="0">
                <a:cs typeface="B Nazanin" panose="00000400000000000000" pitchFamily="2" charset="-78"/>
              </a:rPr>
              <a:t>Organismic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095154" y="2418038"/>
            <a:ext cx="6444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39558" y="2418038"/>
            <a:ext cx="794" cy="10889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0452" y="2924944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2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cxnSp>
        <p:nvCxnSpPr>
          <p:cNvPr id="17" name="Straight Connector 16"/>
          <p:cNvCxnSpPr>
            <a:stCxn id="4" idx="2"/>
            <a:endCxn id="19" idx="0"/>
          </p:cNvCxnSpPr>
          <p:nvPr/>
        </p:nvCxnSpPr>
        <p:spPr>
          <a:xfrm flipH="1">
            <a:off x="4244867" y="4581128"/>
            <a:ext cx="1244" cy="432048"/>
          </a:xfrm>
          <a:prstGeom prst="line">
            <a:avLst/>
          </a:prstGeom>
          <a:ln w="254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2404" y="5013176"/>
            <a:ext cx="5684926" cy="71438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ناقص بودن مدل انسان، منجر به برداشتی غلط از رابطۀ انسان محیط شده 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8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6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xbook.org/wp-content/uploads/2018/07/maslow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10270"/>
          <a:stretch/>
        </p:blipFill>
        <p:spPr bwMode="auto">
          <a:xfrm>
            <a:off x="467544" y="1448974"/>
            <a:ext cx="6887391" cy="507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623538"/>
            <a:ext cx="3380670" cy="71438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مدل آبراهام مازلو (</a:t>
            </a:r>
            <a:r>
              <a:rPr lang="en-US" sz="1600" dirty="0" smtClean="0">
                <a:cs typeface="B Nazanin" panose="00000400000000000000" pitchFamily="2" charset="-78"/>
              </a:rPr>
              <a:t>1954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atlasobscura.com/media/W1siZiIsInVwbG9hZHMvYXNzZXRzLzg4ZGM1ZDBhNGU3ODAwNzVjYl9wcnVpdHRjb2xscGFzZS5qcGciXSxbInAiLCJjb252ZXJ0IiwiLWF1dG8tb3JpZW50ICJdLFsicCIsInRodW1iIiwiODQ1eDU2Mys2NSs2NzUiXSxbInAiLCJjb252ZXJ0IiwiLXF1YWxpdHkgODEgLWF1dG8tb3JpZW50Il0sWyJwIiwidGh1bWIiLCI3ODB4NTIwIyJd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06" y="3140968"/>
            <a:ext cx="51054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guim.co.uk/img/static/sys-images/Guardian/Pix/pictures/2015/4/16/1429181728384/b1f6a382-0a96-4d42-ba2b-50bd5e0127c0-2060x1236.jpeg?width=700&amp;quality=85&amp;auto=format&amp;fit=max&amp;s=ffa5111841c40e8c68be118c140ec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3" y="116632"/>
            <a:ext cx="56673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47964" y="2132856"/>
            <a:ext cx="792088" cy="792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Mitra" pitchFamily="2" charset="-78"/>
              </a:rPr>
              <a:t>2</a:t>
            </a:r>
            <a:endParaRPr lang="en-US" sz="3600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307557"/>
            <a:ext cx="9144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24008" y="3039343"/>
            <a:ext cx="68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cs typeface="B Nazanin" panose="00000400000000000000" pitchFamily="2" charset="-78"/>
              </a:rPr>
              <a:t>مبانی نظری روانشناسی محیطی</a:t>
            </a:r>
          </a:p>
        </p:txBody>
      </p:sp>
      <p:pic>
        <p:nvPicPr>
          <p:cNvPr id="7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7" y="3087193"/>
            <a:ext cx="5684927" cy="1061887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مطالعات پژوهشی در نهایت به یکسری داده و اطلاعات تبدیل می‌شوند که توسط معماران و شهرسازان در عمل به کار بسته می‌شوند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764704"/>
            <a:ext cx="6080780" cy="714380"/>
          </a:xfrm>
          <a:prstGeom prst="rect">
            <a:avLst/>
          </a:prstGeom>
          <a:solidFill>
            <a:srgbClr val="DDD9C3">
              <a:alpha val="72157"/>
            </a:srgbClr>
          </a:solidFill>
          <a:ln>
            <a:noFill/>
          </a:ln>
        </p:spPr>
        <p:txBody>
          <a:bodyPr wrap="square" rtlCol="1" anchor="ctr">
            <a:noAutofit/>
          </a:bodyPr>
          <a:lstStyle/>
          <a:p>
            <a:pPr algn="justLow"/>
            <a:r>
              <a:rPr lang="fa-IR" dirty="0" smtClean="0">
                <a:cs typeface="B Nazanin" panose="00000400000000000000" pitchFamily="2" charset="-78"/>
              </a:rPr>
              <a:t>چیزی که در همۀ علوم روانشناسی محیطی،</a:t>
            </a:r>
            <a:r>
              <a:rPr lang="fa-IR" dirty="0" smtClean="0">
                <a:cs typeface="2  Nazanin" panose="00000400000000000000" pitchFamily="2" charset="-78"/>
              </a:rPr>
              <a:t> </a:t>
            </a:r>
            <a:r>
              <a:rPr lang="fa-IR" dirty="0">
                <a:cs typeface="2  Nazanin" panose="00000400000000000000" pitchFamily="2" charset="-78"/>
              </a:rPr>
              <a:t>روانشناسی بوم‌شناختی </a:t>
            </a:r>
            <a:r>
              <a:rPr lang="fa-IR" dirty="0" smtClean="0">
                <a:cs typeface="2  Nazanin" panose="00000400000000000000" pitchFamily="2" charset="-78"/>
              </a:rPr>
              <a:t>و </a:t>
            </a:r>
            <a:r>
              <a:rPr lang="fa-IR" dirty="0">
                <a:cs typeface="2  Nazanin" panose="00000400000000000000" pitchFamily="2" charset="-78"/>
              </a:rPr>
              <a:t>علوم </a:t>
            </a:r>
            <a:r>
              <a:rPr lang="fa-IR" dirty="0" smtClean="0">
                <a:cs typeface="2  Nazanin" panose="00000400000000000000" pitchFamily="2" charset="-78"/>
              </a:rPr>
              <a:t>بوم-رفتاری مرکز توجه است، رابطه انسان و محیط است.</a:t>
            </a:r>
            <a:endParaRPr lang="fa-IR" dirty="0">
              <a:cs typeface="2 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582" y="1846534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1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87330" y="3506993"/>
            <a:ext cx="652228" cy="791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9" y="2060848"/>
            <a:ext cx="5684926" cy="71438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ویژگی های این رابطه توسط پژوهشگران شناخته می‌شود.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095154" y="2418038"/>
            <a:ext cx="6444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39558" y="2418038"/>
            <a:ext cx="794" cy="10889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0452" y="2924944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2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cxnSp>
        <p:nvCxnSpPr>
          <p:cNvPr id="17" name="Straight Connector 16"/>
          <p:cNvCxnSpPr>
            <a:stCxn id="4" idx="2"/>
            <a:endCxn id="19" idx="0"/>
          </p:cNvCxnSpPr>
          <p:nvPr/>
        </p:nvCxnSpPr>
        <p:spPr>
          <a:xfrm flipH="1">
            <a:off x="4244867" y="4149080"/>
            <a:ext cx="1244" cy="864096"/>
          </a:xfrm>
          <a:prstGeom prst="line">
            <a:avLst/>
          </a:prstGeom>
          <a:ln w="254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2404" y="5013176"/>
            <a:ext cx="5684926" cy="71438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این پژوهش ها به انسان و محیط از چه زاویه ای نگاه می‌کنند؟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2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6" grpId="0" animBg="1"/>
      <p:bldP spid="1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88913" y="2420888"/>
            <a:ext cx="1566174" cy="160003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Mitra" pitchFamily="2" charset="-78"/>
              </a:rPr>
              <a:t>محیط</a:t>
            </a:r>
            <a:endParaRPr lang="en-US" sz="3600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307557"/>
            <a:ext cx="9144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332656"/>
            <a:ext cx="3672114" cy="792088"/>
          </a:xfrm>
          <a:solidFill>
            <a:schemeClr val="bg2">
              <a:lumMod val="75000"/>
            </a:schemeClr>
          </a:solidFill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fa-IR" sz="1800" b="1" dirty="0" smtClean="0">
                <a:cs typeface="2  Nazanin" panose="00000400000000000000" pitchFamily="2" charset="-78"/>
              </a:rPr>
              <a:t>انواع محیط قابل بحث</a:t>
            </a:r>
            <a:endParaRPr lang="fa-IR" sz="1800" b="1" dirty="0">
              <a:cs typeface="2  Nazanin" panose="00000400000000000000" pitchFamily="2" charset="-78"/>
            </a:endParaRPr>
          </a:p>
        </p:txBody>
      </p:sp>
      <p:pic>
        <p:nvPicPr>
          <p:cNvPr id="1026" name="Picture 2" descr="https://static.politico.com/a7/d3/3a71469c4dc7a93e1b36de4d2315/cleveland-public-square-park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464496" cy="29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k5.picdn.net/shutterstock/videos/1012429595/thumb/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464496" cy="29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/>
          <a:stretch/>
        </p:blipFill>
        <p:spPr bwMode="auto">
          <a:xfrm>
            <a:off x="5148064" y="3501008"/>
            <a:ext cx="3672114" cy="29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342323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visitouriran.com/blog/wp-content/uploads/2019/09/Ashura-in-Iran-Muhar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4" y="563695"/>
            <a:ext cx="5437684" cy="42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4"/>
          <p:cNvSpPr txBox="1"/>
          <p:nvPr/>
        </p:nvSpPr>
        <p:spPr>
          <a:xfrm>
            <a:off x="7524328" y="3759717"/>
            <a:ext cx="1209110" cy="1036860"/>
          </a:xfrm>
          <a:prstGeom prst="rect">
            <a:avLst/>
          </a:prstGeom>
          <a:solidFill>
            <a:schemeClr val="bg2">
              <a:lumMod val="2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2  Nazanin" panose="00000400000000000000" pitchFamily="2" charset="-78"/>
              </a:rPr>
              <a:t>محیط</a:t>
            </a:r>
            <a:endParaRPr lang="fa-IR" b="1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72319" y="2420303"/>
            <a:ext cx="4590144" cy="1028289"/>
            <a:chOff x="-130315" y="0"/>
            <a:chExt cx="3759341" cy="850107"/>
          </a:xfrm>
        </p:grpSpPr>
        <p:sp>
          <p:nvSpPr>
            <p:cNvPr id="8" name="Text Box 39"/>
            <p:cNvSpPr txBox="1"/>
            <p:nvPr/>
          </p:nvSpPr>
          <p:spPr>
            <a:xfrm>
              <a:off x="2610873" y="71"/>
              <a:ext cx="1018153" cy="85003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4000"/>
                </a:lnSpc>
                <a:spcAft>
                  <a:spcPts val="0"/>
                </a:spcAft>
              </a:pPr>
              <a:r>
                <a:rPr lang="fa-IR" sz="1600" b="1" dirty="0" smtClean="0">
                  <a:solidFill>
                    <a:schemeClr val="bg1"/>
                  </a:solidFill>
                  <a:effectLst/>
                  <a:ea typeface="Calibri"/>
                  <a:cs typeface="B Nazanin"/>
                </a:rPr>
                <a:t>محیط طبیعی</a:t>
              </a:r>
              <a:endParaRPr lang="en-US" sz="1600" b="1" dirty="0">
                <a:solidFill>
                  <a:schemeClr val="bg1"/>
                </a:solidFill>
                <a:effectLst/>
                <a:ea typeface="Calibri"/>
                <a:cs typeface="B Nazanin"/>
              </a:endParaRPr>
            </a:p>
          </p:txBody>
        </p:sp>
        <p:sp>
          <p:nvSpPr>
            <p:cNvPr id="9" name="Text Box 30"/>
            <p:cNvSpPr txBox="1"/>
            <p:nvPr/>
          </p:nvSpPr>
          <p:spPr>
            <a:xfrm>
              <a:off x="-130315" y="0"/>
              <a:ext cx="2588787" cy="2762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0"/>
                </a:spcAft>
              </a:pPr>
              <a:r>
                <a:rPr lang="fa-IR" sz="1600" b="1" dirty="0" smtClean="0">
                  <a:solidFill>
                    <a:schemeClr val="bg1"/>
                  </a:solidFill>
                  <a:effectLst/>
                  <a:ea typeface="Calibri"/>
                  <a:cs typeface="B Nazanin"/>
                </a:rPr>
                <a:t>عناصر تغییر نیافته</a:t>
              </a:r>
              <a:endParaRPr lang="en-US" sz="1600" b="1" dirty="0">
                <a:solidFill>
                  <a:schemeClr val="bg1"/>
                </a:solidFill>
                <a:effectLst/>
                <a:ea typeface="Calibri"/>
                <a:cs typeface="B Nazanin"/>
              </a:endParaRPr>
            </a:p>
          </p:txBody>
        </p:sp>
        <p:sp>
          <p:nvSpPr>
            <p:cNvPr id="10" name="Text Box 452"/>
            <p:cNvSpPr txBox="1"/>
            <p:nvPr/>
          </p:nvSpPr>
          <p:spPr>
            <a:xfrm>
              <a:off x="-130315" y="404879"/>
              <a:ext cx="2588787" cy="44522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0"/>
                </a:spcAft>
              </a:pPr>
              <a:r>
                <a:rPr lang="fa-IR" sz="1600" b="1" dirty="0" smtClean="0">
                  <a:solidFill>
                    <a:schemeClr val="bg1"/>
                  </a:solidFill>
                  <a:effectLst/>
                  <a:ea typeface="Calibri"/>
                  <a:cs typeface="B Nazanin"/>
                </a:rPr>
                <a:t>عناصر تغییر یافته</a:t>
              </a:r>
              <a:endParaRPr lang="en-US" sz="1600" b="1" dirty="0">
                <a:solidFill>
                  <a:schemeClr val="bg1"/>
                </a:solidFill>
                <a:effectLst/>
                <a:ea typeface="Calibri"/>
                <a:cs typeface="B Nazanin"/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 flipH="1" flipV="1">
              <a:off x="2458472" y="95250"/>
              <a:ext cx="152400" cy="219075"/>
            </a:xfrm>
            <a:prstGeom prst="bentConnector3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H="1">
              <a:off x="2458472" y="314325"/>
              <a:ext cx="152400" cy="219075"/>
            </a:xfrm>
            <a:prstGeom prst="bentConnector3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40"/>
          <p:cNvSpPr txBox="1"/>
          <p:nvPr/>
        </p:nvSpPr>
        <p:spPr>
          <a:xfrm>
            <a:off x="6019302" y="3759716"/>
            <a:ext cx="1243162" cy="1036861"/>
          </a:xfrm>
          <a:prstGeom prst="rect">
            <a:avLst/>
          </a:prstGeom>
          <a:solidFill>
            <a:schemeClr val="bg2">
              <a:lumMod val="2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1600" b="1" dirty="0" smtClean="0">
                <a:solidFill>
                  <a:schemeClr val="bg1"/>
                </a:solidFill>
                <a:effectLst/>
                <a:ea typeface="Calibri"/>
                <a:cs typeface="B Nazanin"/>
              </a:rPr>
              <a:t>محیط مصنوع</a:t>
            </a:r>
            <a:endParaRPr lang="en-US" sz="1600" b="1" dirty="0">
              <a:solidFill>
                <a:schemeClr val="bg1"/>
              </a:solidFill>
              <a:effectLst/>
              <a:ea typeface="Calibri"/>
              <a:cs typeface="B Nazanin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72319" y="5068792"/>
            <a:ext cx="4590144" cy="1186710"/>
            <a:chOff x="2888343" y="3630601"/>
            <a:chExt cx="4590144" cy="1186710"/>
          </a:xfrm>
        </p:grpSpPr>
        <p:grpSp>
          <p:nvGrpSpPr>
            <p:cNvPr id="26" name="Group 25"/>
            <p:cNvGrpSpPr/>
            <p:nvPr/>
          </p:nvGrpSpPr>
          <p:grpSpPr>
            <a:xfrm>
              <a:off x="2888343" y="3630601"/>
              <a:ext cx="4590144" cy="1186710"/>
              <a:chOff x="2888343" y="3630601"/>
              <a:chExt cx="4590144" cy="1186710"/>
            </a:xfrm>
          </p:grpSpPr>
          <p:sp>
            <p:nvSpPr>
              <p:cNvPr id="30" name="Text Box 457"/>
              <p:cNvSpPr txBox="1"/>
              <p:nvPr/>
            </p:nvSpPr>
            <p:spPr>
              <a:xfrm>
                <a:off x="6262806" y="3630601"/>
                <a:ext cx="1215681" cy="1152146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a-IR" sz="1600" b="1" dirty="0" smtClean="0">
                    <a:solidFill>
                      <a:schemeClr val="bg1"/>
                    </a:solidFill>
                    <a:effectLst/>
                    <a:ea typeface="Calibri"/>
                    <a:cs typeface="B Nazanin"/>
                  </a:rPr>
                  <a:t>محیط انسانی</a:t>
                </a:r>
                <a:endParaRPr lang="en-US" sz="1600" b="1" dirty="0">
                  <a:solidFill>
                    <a:schemeClr val="bg1"/>
                  </a:solidFill>
                  <a:effectLst/>
                  <a:ea typeface="Calibri"/>
                  <a:cs typeface="B Nazanin"/>
                </a:endParaRPr>
              </a:p>
            </p:txBody>
          </p:sp>
          <p:sp>
            <p:nvSpPr>
              <p:cNvPr id="31" name="Text Box 456"/>
              <p:cNvSpPr txBox="1"/>
              <p:nvPr/>
            </p:nvSpPr>
            <p:spPr>
              <a:xfrm>
                <a:off x="2888343" y="3630601"/>
                <a:ext cx="3188387" cy="33412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a-IR" sz="1600" b="1" dirty="0" smtClean="0">
                    <a:solidFill>
                      <a:schemeClr val="bg1"/>
                    </a:solidFill>
                    <a:ea typeface="Calibri"/>
                    <a:cs typeface="B Nazanin"/>
                  </a:rPr>
                  <a:t>محیط شخصی</a:t>
                </a:r>
                <a:endParaRPr lang="en-US" sz="1600" b="1" dirty="0">
                  <a:solidFill>
                    <a:schemeClr val="bg1"/>
                  </a:solidFill>
                  <a:effectLst/>
                  <a:ea typeface="Calibri"/>
                  <a:cs typeface="B Nazanin"/>
                </a:endParaRPr>
              </a:p>
            </p:txBody>
          </p:sp>
          <p:sp>
            <p:nvSpPr>
              <p:cNvPr id="32" name="Text Box 458"/>
              <p:cNvSpPr txBox="1"/>
              <p:nvPr/>
            </p:nvSpPr>
            <p:spPr>
              <a:xfrm>
                <a:off x="2888343" y="4022330"/>
                <a:ext cx="3188387" cy="33412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a-IR" sz="1600" b="1" dirty="0" smtClean="0">
                    <a:solidFill>
                      <a:schemeClr val="bg1"/>
                    </a:solidFill>
                    <a:effectLst/>
                    <a:ea typeface="Calibri"/>
                    <a:cs typeface="B Nazanin"/>
                  </a:rPr>
                  <a:t>محیط اجتماعی</a:t>
                </a:r>
                <a:endParaRPr lang="en-US" sz="1600" b="1" dirty="0">
                  <a:solidFill>
                    <a:schemeClr val="bg1"/>
                  </a:solidFill>
                  <a:effectLst/>
                  <a:ea typeface="Calibri"/>
                  <a:cs typeface="B Nazanin"/>
                </a:endParaRPr>
              </a:p>
            </p:txBody>
          </p:sp>
          <p:sp>
            <p:nvSpPr>
              <p:cNvPr id="33" name="Text Box 459"/>
              <p:cNvSpPr txBox="1"/>
              <p:nvPr/>
            </p:nvSpPr>
            <p:spPr>
              <a:xfrm>
                <a:off x="2888343" y="4414060"/>
                <a:ext cx="3188387" cy="40325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a-IR" sz="1600" b="1" dirty="0" smtClean="0">
                    <a:solidFill>
                      <a:schemeClr val="bg1"/>
                    </a:solidFill>
                    <a:effectLst/>
                    <a:ea typeface="Calibri"/>
                    <a:cs typeface="B Nazanin"/>
                  </a:rPr>
                  <a:t>محیط فرهنگی</a:t>
                </a:r>
                <a:endParaRPr lang="en-US" sz="1600" b="1" dirty="0">
                  <a:solidFill>
                    <a:schemeClr val="bg1"/>
                  </a:solidFill>
                  <a:effectLst/>
                  <a:ea typeface="Calibri"/>
                  <a:cs typeface="B Nazanin"/>
                </a:endParaRPr>
              </a:p>
            </p:txBody>
          </p:sp>
        </p:grpSp>
        <p:cxnSp>
          <p:nvCxnSpPr>
            <p:cNvPr id="27" name="Elbow Connector 26"/>
            <p:cNvCxnSpPr/>
            <p:nvPr/>
          </p:nvCxnSpPr>
          <p:spPr>
            <a:xfrm flipH="1" flipV="1">
              <a:off x="6076725" y="3734294"/>
              <a:ext cx="186080" cy="472380"/>
            </a:xfrm>
            <a:prstGeom prst="bentConnector3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H="1">
              <a:off x="6076725" y="4206674"/>
              <a:ext cx="186080" cy="576073"/>
            </a:xfrm>
            <a:prstGeom prst="bentConnector3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umbs.dreamstime.com/b/cleveland-public-square-ons-warm-spring-afternoon-downtown-clevleand-ohio-usa-day-brings-people-to-central-some-trees-1156952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3"/>
          <a:stretch/>
        </p:blipFill>
        <p:spPr bwMode="auto">
          <a:xfrm>
            <a:off x="414338" y="3284984"/>
            <a:ext cx="4616783" cy="31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121" y="332656"/>
            <a:ext cx="3789057" cy="576064"/>
          </a:xfrm>
          <a:solidFill>
            <a:schemeClr val="bg2">
              <a:lumMod val="75000"/>
            </a:schemeClr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fa-IR" sz="1800" b="1" dirty="0" smtClean="0">
                <a:cs typeface="2  Nazanin" panose="00000400000000000000" pitchFamily="2" charset="-78"/>
              </a:rPr>
              <a:t>ابعاد مورد بررسی در محیط</a:t>
            </a:r>
            <a:endParaRPr lang="fa-IR" sz="1800" b="1" dirty="0">
              <a:cs typeface="2  Nazanin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1121" y="1048182"/>
            <a:ext cx="3789057" cy="22368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1" anchor="ctr" anchorCtr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a-IR" sz="1800" b="1" dirty="0" smtClean="0">
                <a:cs typeface="2  Nazanin" panose="00000400000000000000" pitchFamily="2" charset="-78"/>
              </a:rPr>
              <a:t>بعد کالبدی (فیزیکی و عینی)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a-IR" sz="1800" b="1" dirty="0" smtClean="0">
                <a:cs typeface="2  Nazanin" panose="00000400000000000000" pitchFamily="2" charset="-78"/>
              </a:rPr>
              <a:t>بعد اجتماعی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a-IR" sz="1800" b="1" dirty="0" smtClean="0">
                <a:cs typeface="2  Nazanin" panose="00000400000000000000" pitchFamily="2" charset="-78"/>
              </a:rPr>
              <a:t>بعد روانشناختی (تصاویر ذهنی)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a-IR" sz="1800" b="1" dirty="0" smtClean="0">
                <a:cs typeface="2  Nazanin" panose="00000400000000000000" pitchFamily="2" charset="-78"/>
              </a:rPr>
              <a:t>بعد رفتاری</a:t>
            </a:r>
            <a:endParaRPr lang="fa-IR" sz="1800" b="1" dirty="0">
              <a:cs typeface="2  Nazanin" panose="00000400000000000000" pitchFamily="2" charset="-78"/>
            </a:endParaRPr>
          </a:p>
        </p:txBody>
      </p:sp>
      <p:pic>
        <p:nvPicPr>
          <p:cNvPr id="5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95936" y="2551473"/>
            <a:ext cx="1584176" cy="15121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Mitra" pitchFamily="2" charset="-78"/>
              </a:rPr>
              <a:t>مقدمه</a:t>
            </a:r>
            <a:endParaRPr lang="en-US" sz="3600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307557"/>
            <a:ext cx="9144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88913" y="2420888"/>
            <a:ext cx="1566174" cy="160003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انسان</a:t>
            </a:r>
            <a:endParaRPr lang="en-US" sz="3500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307557"/>
            <a:ext cx="9144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9512" y="940658"/>
            <a:ext cx="8784976" cy="4936614"/>
            <a:chOff x="179512" y="940658"/>
            <a:chExt cx="8784976" cy="4936614"/>
          </a:xfrm>
        </p:grpSpPr>
        <p:grpSp>
          <p:nvGrpSpPr>
            <p:cNvPr id="2" name="Group 1"/>
            <p:cNvGrpSpPr/>
            <p:nvPr/>
          </p:nvGrpSpPr>
          <p:grpSpPr>
            <a:xfrm>
              <a:off x="179512" y="940658"/>
              <a:ext cx="8784976" cy="4936614"/>
              <a:chOff x="179512" y="940658"/>
              <a:chExt cx="8784976" cy="493661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310082" y="940658"/>
                <a:ext cx="336637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/>
                  <a:t>رویکردهای مختلف در شناخت انسان</a:t>
                </a:r>
                <a:endParaRPr lang="fa-IR" sz="2000" b="1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79512" y="3348296"/>
                <a:ext cx="8784976" cy="2528976"/>
                <a:chOff x="179512" y="3348296"/>
                <a:chExt cx="8784976" cy="2528976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79512" y="3348296"/>
                  <a:ext cx="1368152" cy="2528976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txBody>
                <a:bodyPr wrap="square" tIns="180000" rtlCol="1">
                  <a:noAutofit/>
                </a:bodyPr>
                <a:lstStyle/>
                <a:p>
                  <a:pPr algn="justLow"/>
                  <a:r>
                    <a:rPr lang="fa-IR" dirty="0" smtClean="0">
                      <a:solidFill>
                        <a:schemeClr val="bg1"/>
                      </a:solidFill>
                    </a:rPr>
                    <a:t>نقطه تمرکز فرایند شناخت انسان از محیط است</a:t>
                  </a:r>
                  <a:endParaRPr lang="fa-I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619672" y="3348296"/>
                  <a:ext cx="1368152" cy="2528976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txBody>
                <a:bodyPr wrap="square" tIns="144000" rtlCol="1">
                  <a:noAutofit/>
                </a:bodyPr>
                <a:lstStyle/>
                <a:p>
                  <a:pPr algn="justLow"/>
                  <a:r>
                    <a:rPr lang="fa-IR" dirty="0" smtClean="0">
                      <a:solidFill>
                        <a:schemeClr val="bg1"/>
                      </a:solidFill>
                    </a:rPr>
                    <a:t>نقطۀ تمرکز فرایندهای ذهنی و روانیِ مخاطب در مواجه با محیط است</a:t>
                  </a:r>
                  <a:endParaRPr lang="fa-I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095836" y="3348296"/>
                  <a:ext cx="1404156" cy="2528976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txBody>
                <a:bodyPr wrap="square" tIns="144000" rtlCol="1">
                  <a:noAutofit/>
                </a:bodyPr>
                <a:lstStyle/>
                <a:p>
                  <a:pPr algn="justLow"/>
                  <a:r>
                    <a:rPr lang="fa-IR" dirty="0" smtClean="0">
                      <a:solidFill>
                        <a:schemeClr val="bg1"/>
                      </a:solidFill>
                    </a:rPr>
                    <a:t>نقطۀ تمرکز فرایندهای فیزیولوژیک در بدن مخاطبان در مواجه با محیط است. مانند مطالعات عصب شناختی</a:t>
                  </a:r>
                  <a:endParaRPr lang="fa-I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608004" y="3348296"/>
                  <a:ext cx="1404156" cy="2528976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txBody>
                <a:bodyPr wrap="square" tIns="144000" rtlCol="1">
                  <a:noAutofit/>
                </a:bodyPr>
                <a:lstStyle/>
                <a:p>
                  <a:pPr algn="justLow"/>
                  <a:r>
                    <a:rPr lang="fa-IR" dirty="0" smtClean="0">
                      <a:solidFill>
                        <a:schemeClr val="bg1"/>
                      </a:solidFill>
                    </a:rPr>
                    <a:t>نقطۀ تمرکز مطالعۀ سطوح رفتاریِ مختلف مخاطبان  در محیط به عنوان ترجمۀ همۀ نیروهای درونی</a:t>
                  </a:r>
                  <a:endParaRPr lang="fa-I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96336" y="3348296"/>
                  <a:ext cx="1368152" cy="2528976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txBody>
                <a:bodyPr wrap="square" tIns="144000" rtlCol="1">
                  <a:noAutofit/>
                </a:bodyPr>
                <a:lstStyle/>
                <a:p>
                  <a:pPr algn="justLow"/>
                  <a:r>
                    <a:rPr lang="fa-IR" dirty="0" smtClean="0">
                      <a:solidFill>
                        <a:schemeClr val="bg1"/>
                      </a:solidFill>
                    </a:rPr>
                    <a:t>نقطۀ تمرکز بررسیِ نقش فرایندهای اجتماعی مانند سنت، هنجارها و... در ارتباط انسان با محیط</a:t>
                  </a:r>
                  <a:endParaRPr lang="fa-IR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79512" y="1952723"/>
                <a:ext cx="8761051" cy="1020709"/>
                <a:chOff x="179512" y="1724505"/>
                <a:chExt cx="8761051" cy="1020709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79512" y="2348880"/>
                  <a:ext cx="1368152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19672" y="2348880"/>
                  <a:ext cx="1368152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095836" y="2348880"/>
                  <a:ext cx="1404156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608004" y="2348880"/>
                  <a:ext cx="1404156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572411" y="2348880"/>
                  <a:ext cx="1368152" cy="0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215516" y="1733907"/>
                  <a:ext cx="756084" cy="8309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/>
                  <a:r>
                    <a:rPr lang="fa-IR" sz="48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1</a:t>
                  </a:r>
                  <a:endParaRPr lang="fa-IR" sz="48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619672" y="1733907"/>
                  <a:ext cx="684076" cy="8309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/>
                  <a:r>
                    <a:rPr lang="fa-IR" sz="48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2</a:t>
                  </a:r>
                  <a:endParaRPr lang="fa-IR" sz="48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095836" y="1733906"/>
                  <a:ext cx="702078" cy="8309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/>
                  <a:r>
                    <a:rPr lang="fa-IR" sz="48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3</a:t>
                  </a:r>
                  <a:endParaRPr lang="fa-IR" sz="48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608004" y="1733905"/>
                  <a:ext cx="702078" cy="8309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/>
                  <a:r>
                    <a:rPr lang="fa-IR" sz="48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4</a:t>
                  </a:r>
                  <a:endParaRPr lang="fa-IR" sz="48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72411" y="1724505"/>
                  <a:ext cx="684076" cy="8309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/>
                  <a:r>
                    <a:rPr lang="fa-IR" sz="48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6</a:t>
                  </a:r>
                  <a:endParaRPr lang="fa-IR" sz="48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79512" y="2391271"/>
                  <a:ext cx="1368152" cy="3539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fa-IR" sz="17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شناخت شناسی</a:t>
                  </a:r>
                  <a:endParaRPr lang="fa-IR" sz="17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619672" y="2348880"/>
                  <a:ext cx="1368152" cy="3539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fa-IR" sz="17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روانشناختی</a:t>
                  </a:r>
                  <a:endParaRPr lang="fa-IR" sz="17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095836" y="2348880"/>
                  <a:ext cx="1404156" cy="3539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fa-IR" sz="17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زیست شناختی</a:t>
                  </a:r>
                  <a:endParaRPr lang="fa-IR" sz="17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608004" y="2348880"/>
                  <a:ext cx="1476164" cy="3539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fa-IR" sz="17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رفتارشناختی</a:t>
                  </a:r>
                  <a:endParaRPr lang="fa-IR" sz="17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572411" y="2348880"/>
                  <a:ext cx="1368152" cy="3539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fa-IR" sz="17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جامعه شناختی</a:t>
                  </a:r>
                  <a:endParaRPr lang="fa-IR" sz="17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6108093" y="3348296"/>
              <a:ext cx="1368152" cy="252897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tIns="144000" rtlCol="1">
              <a:noAutofit/>
            </a:bodyPr>
            <a:lstStyle/>
            <a:p>
              <a:pPr algn="justLow"/>
              <a:r>
                <a:rPr lang="fa-IR" dirty="0" smtClean="0">
                  <a:solidFill>
                    <a:schemeClr val="bg1"/>
                  </a:solidFill>
                </a:rPr>
                <a:t>نقطۀ تمرکز فهم تجربه های شخصی افراد در درک معنای محیط</a:t>
              </a:r>
              <a:endParaRPr lang="fa-IR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084168" y="2577098"/>
              <a:ext cx="1368152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84168" y="1952723"/>
              <a:ext cx="68407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fa-IR" sz="4800" b="1" dirty="0" smtClean="0">
                  <a:solidFill>
                    <a:schemeClr val="bg2">
                      <a:lumMod val="25000"/>
                    </a:schemeClr>
                  </a:solidFill>
                </a:rPr>
                <a:t>5</a:t>
              </a:r>
              <a:endParaRPr lang="fa-IR" sz="48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2160" y="2577098"/>
              <a:ext cx="1440160" cy="3308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fa-IR" sz="1700" b="1" dirty="0" smtClean="0">
                  <a:solidFill>
                    <a:schemeClr val="bg2">
                      <a:lumMod val="25000"/>
                    </a:schemeClr>
                  </a:solidFill>
                </a:rPr>
                <a:t>پدیدارشناختی</a:t>
              </a:r>
              <a:endParaRPr lang="fa-IR" sz="17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88913" y="2507540"/>
            <a:ext cx="1566174" cy="160003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fa-IR" sz="3200" b="1" dirty="0" smtClean="0">
                <a:solidFill>
                  <a:schemeClr val="tx1"/>
                </a:solidFill>
                <a:cs typeface="B Mitra" pitchFamily="2" charset="-78"/>
              </a:rPr>
              <a:t>انسان</a:t>
            </a:r>
            <a:r>
              <a:rPr lang="fa-IR" sz="3600" b="1" dirty="0" smtClean="0">
                <a:solidFill>
                  <a:schemeClr val="tx1"/>
                </a:solidFill>
                <a:cs typeface="B Mitra" pitchFamily="2" charset="-78"/>
              </a:rPr>
              <a:t>-</a:t>
            </a:r>
            <a:r>
              <a:rPr lang="fa-IR" sz="3200" b="1" dirty="0" smtClean="0">
                <a:solidFill>
                  <a:schemeClr val="tx1"/>
                </a:solidFill>
                <a:cs typeface="B Mitra" pitchFamily="2" charset="-78"/>
              </a:rPr>
              <a:t>محیط</a:t>
            </a:r>
            <a:endParaRPr lang="en-US" sz="3200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87086" y="3307557"/>
            <a:ext cx="9144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716016" y="940658"/>
            <a:ext cx="39604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رابطۀ انسان و محیط در دیدگاههای نظری</a:t>
            </a:r>
            <a:endParaRPr lang="fa-IR" sz="20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467544" y="3296597"/>
            <a:ext cx="2664296" cy="504032"/>
            <a:chOff x="251520" y="3140968"/>
            <a:chExt cx="1980000" cy="504032"/>
          </a:xfrm>
          <a:solidFill>
            <a:schemeClr val="bg2">
              <a:lumMod val="1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251520" y="3429000"/>
              <a:ext cx="198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1061430" y="3140968"/>
              <a:ext cx="360180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47864" y="3584653"/>
            <a:ext cx="2520280" cy="504032"/>
            <a:chOff x="251520" y="3140968"/>
            <a:chExt cx="1980000" cy="504032"/>
          </a:xfrm>
          <a:solidFill>
            <a:schemeClr val="bg2">
              <a:lumMod val="25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grpSpPr>
        <p:sp>
          <p:nvSpPr>
            <p:cNvPr id="41" name="Rectangle 40"/>
            <p:cNvSpPr/>
            <p:nvPr/>
          </p:nvSpPr>
          <p:spPr>
            <a:xfrm>
              <a:off x="251520" y="3429000"/>
              <a:ext cx="198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1061430" y="3140968"/>
              <a:ext cx="360180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12160" y="3296621"/>
            <a:ext cx="2664296" cy="504032"/>
            <a:chOff x="251520" y="3140968"/>
            <a:chExt cx="1980000" cy="504032"/>
          </a:xfrm>
          <a:solidFill>
            <a:schemeClr val="bg2">
              <a:lumMod val="5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51520" y="3429000"/>
              <a:ext cx="198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1061430" y="3140968"/>
              <a:ext cx="360180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9" name="Oval 48"/>
          <p:cNvSpPr/>
          <p:nvPr/>
        </p:nvSpPr>
        <p:spPr>
          <a:xfrm>
            <a:off x="1500920" y="4736757"/>
            <a:ext cx="550800" cy="5508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000" algn="l" rtl="0"/>
            <a:r>
              <a:rPr lang="fa-IR" sz="2000" b="1" dirty="0" smtClean="0">
                <a:solidFill>
                  <a:schemeClr val="bg1"/>
                </a:solidFill>
              </a:rPr>
              <a:t>1</a:t>
            </a:r>
            <a:endParaRPr lang="fa-IR" sz="2000" b="1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776320" y="3969933"/>
            <a:ext cx="0" cy="6948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092280" y="4711493"/>
            <a:ext cx="550800" cy="550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000" algn="l" rtl="0"/>
            <a:r>
              <a:rPr lang="fa-IR" sz="2000" b="1" dirty="0" smtClean="0">
                <a:solidFill>
                  <a:schemeClr val="bg1"/>
                </a:solidFill>
              </a:rPr>
              <a:t>3</a:t>
            </a:r>
            <a:endParaRPr lang="fa-IR" sz="2000" b="1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367680" y="3944669"/>
            <a:ext cx="0" cy="6948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314711" y="2072461"/>
            <a:ext cx="550800" cy="5508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000" algn="l" rtl="0"/>
            <a:r>
              <a:rPr lang="fa-IR" sz="2000" b="1" dirty="0" smtClean="0">
                <a:solidFill>
                  <a:schemeClr val="bg1"/>
                </a:solidFill>
              </a:rPr>
              <a:t>2</a:t>
            </a:r>
            <a:endParaRPr lang="fa-IR" sz="20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590111" y="2673789"/>
            <a:ext cx="0" cy="6948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7544" y="1844824"/>
            <a:ext cx="2664296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b="1" dirty="0" smtClean="0"/>
              <a:t>نگرش های متمرکز بر انسان</a:t>
            </a:r>
          </a:p>
          <a:p>
            <a:pPr algn="justLow">
              <a:lnSpc>
                <a:spcPct val="150000"/>
              </a:lnSpc>
            </a:pPr>
            <a:r>
              <a:rPr lang="fa-IR" dirty="0" smtClean="0"/>
              <a:t>مانند نظریه سطح سازگاری و نظریه محیط های پاسخگو</a:t>
            </a:r>
            <a:endParaRPr lang="fa-IR" dirty="0"/>
          </a:p>
        </p:txBody>
      </p:sp>
      <p:sp>
        <p:nvSpPr>
          <p:cNvPr id="61" name="TextBox 60"/>
          <p:cNvSpPr txBox="1"/>
          <p:nvPr/>
        </p:nvSpPr>
        <p:spPr>
          <a:xfrm>
            <a:off x="3347864" y="4088685"/>
            <a:ext cx="2520280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b="1" dirty="0" smtClean="0"/>
              <a:t>نگرش های متمرکز بر محیط</a:t>
            </a:r>
          </a:p>
          <a:p>
            <a:pPr lvl="0" algn="justLow">
              <a:lnSpc>
                <a:spcPct val="150000"/>
              </a:lnSpc>
            </a:pPr>
            <a:r>
              <a:rPr lang="fa-IR" dirty="0" smtClean="0"/>
              <a:t>مانند نظریات حفاظت از محیط زیست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12160" y="1929463"/>
            <a:ext cx="26642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Low"/>
            <a:r>
              <a:rPr lang="fa-IR" b="1" dirty="0" smtClean="0"/>
              <a:t>نگرش های متمرکز بر تعامل انسان و محیط</a:t>
            </a:r>
          </a:p>
          <a:p>
            <a:pPr lvl="0" algn="justLow"/>
            <a:r>
              <a:rPr lang="fa-IR" dirty="0" smtClean="0"/>
              <a:t>مانند نظریات این همانندیِ انسان و محیط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9" grpId="0" animBg="1"/>
      <p:bldP spid="54" grpId="0" animBg="1"/>
      <p:bldP spid="56" grpId="0" animBg="1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47964" y="2132856"/>
            <a:ext cx="792088" cy="792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Mitra" pitchFamily="2" charset="-78"/>
              </a:rPr>
              <a:t>1</a:t>
            </a:r>
            <a:endParaRPr lang="en-US" sz="3600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307557"/>
            <a:ext cx="9144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24008" y="3039343"/>
            <a:ext cx="68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cs typeface="B Nazanin" panose="00000400000000000000" pitchFamily="2" charset="-78"/>
              </a:rPr>
              <a:t>پیشینۀ مباحث روانشناسیِ محیطی</a:t>
            </a:r>
          </a:p>
        </p:txBody>
      </p:sp>
      <p:pic>
        <p:nvPicPr>
          <p:cNvPr id="7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2939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0" y="836712"/>
            <a:ext cx="41044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2  Nazanin" panose="00000400000000000000" pitchFamily="2" charset="-78"/>
              </a:rPr>
              <a:t>مثال هایی از رابطۀ متقابل  انسان و محیط</a:t>
            </a:r>
            <a:endParaRPr lang="fa-IR" sz="2000" b="1" dirty="0">
              <a:cs typeface="2  Nazanin" panose="00000400000000000000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67544" y="3080573"/>
            <a:ext cx="3960440" cy="504032"/>
            <a:chOff x="251520" y="3140968"/>
            <a:chExt cx="1980000" cy="504032"/>
          </a:xfrm>
          <a:solidFill>
            <a:schemeClr val="bg2">
              <a:lumMod val="1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251520" y="3429000"/>
              <a:ext cx="198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1061430" y="3140968"/>
              <a:ext cx="360180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0" y="3368629"/>
            <a:ext cx="4032448" cy="504032"/>
            <a:chOff x="251520" y="3140968"/>
            <a:chExt cx="1980000" cy="504032"/>
          </a:xfrm>
          <a:solidFill>
            <a:schemeClr val="bg2">
              <a:lumMod val="75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grpSpPr>
        <p:sp>
          <p:nvSpPr>
            <p:cNvPr id="47" name="Rectangle 46"/>
            <p:cNvSpPr/>
            <p:nvPr/>
          </p:nvSpPr>
          <p:spPr>
            <a:xfrm>
              <a:off x="251520" y="3429000"/>
              <a:ext cx="198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1061430" y="3140968"/>
              <a:ext cx="360180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9" name="Oval 48"/>
          <p:cNvSpPr/>
          <p:nvPr/>
        </p:nvSpPr>
        <p:spPr>
          <a:xfrm>
            <a:off x="2221000" y="4520733"/>
            <a:ext cx="550800" cy="5508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000" algn="l" rtl="0"/>
            <a:r>
              <a:rPr lang="fa-IR" sz="2000" b="1" dirty="0" smtClean="0">
                <a:solidFill>
                  <a:schemeClr val="bg1"/>
                </a:solidFill>
              </a:rPr>
              <a:t>1</a:t>
            </a:r>
            <a:endParaRPr lang="fa-IR" sz="2000" b="1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483768" y="3753909"/>
            <a:ext cx="0" cy="6948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325456" y="1856437"/>
            <a:ext cx="550800" cy="550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000" algn="l" rtl="0"/>
            <a:r>
              <a:rPr lang="fa-IR" sz="2000" b="1" dirty="0" smtClean="0">
                <a:solidFill>
                  <a:schemeClr val="bg1"/>
                </a:solidFill>
              </a:rPr>
              <a:t>2</a:t>
            </a:r>
            <a:endParaRPr lang="fa-IR" sz="2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600856" y="2457765"/>
            <a:ext cx="0" cy="6948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8.alamy.com/comp/EGDP0D/people-sitting-on-mosaic-serpent-bench-park-guell-architect-antoni-EGDP0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3"/>
          <a:stretch/>
        </p:blipFill>
        <p:spPr bwMode="auto">
          <a:xfrm>
            <a:off x="4571999" y="3918529"/>
            <a:ext cx="4032449" cy="28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proxy/omdDZ6qqBoAsGSauWRof7duM5zAAuuZOLibfyW-jn9blfcccnIOOy6IEdGO52oGAXGwgi_fbRdITNTtKY6yRJvcm-lefasGOBZa-QNDFR7pGtu9-iHlVDccbV_qjuLtSoUCtc6hpfblkEazAZ7CN-K0vAu_E348wfuGglYwVwOhZ0KT9yQDTb9-rd1YbOt3tyIANQiWoBhTG_zUkGm1S-CgwFaK3IqSItEX_tm7UJBKswpdwLIUIDF3kqzDqB_doiOHRm6oYy2yxmlzJZqFNkAkgw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" b="6880"/>
          <a:stretch/>
        </p:blipFill>
        <p:spPr bwMode="auto">
          <a:xfrm>
            <a:off x="474315" y="188640"/>
            <a:ext cx="3953669" cy="279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9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81910" y="940658"/>
            <a:ext cx="32945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cs typeface="2  Nazanin" panose="00000400000000000000" pitchFamily="2" charset="-78"/>
              </a:rPr>
              <a:t>پیشینۀ علم روانشناسی محیطی</a:t>
            </a:r>
            <a:endParaRPr lang="fa-IR" b="1" dirty="0">
              <a:cs typeface="2  Nazanin" panose="00000400000000000000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67544" y="3296597"/>
            <a:ext cx="3816424" cy="504032"/>
            <a:chOff x="251520" y="3140968"/>
            <a:chExt cx="1980000" cy="504032"/>
          </a:xfrm>
          <a:solidFill>
            <a:schemeClr val="bg2">
              <a:lumMod val="1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251520" y="3429000"/>
              <a:ext cx="198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1061430" y="3140968"/>
              <a:ext cx="360180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27984" y="3584653"/>
            <a:ext cx="4032448" cy="504032"/>
            <a:chOff x="251520" y="3140968"/>
            <a:chExt cx="1980000" cy="504032"/>
          </a:xfrm>
          <a:solidFill>
            <a:schemeClr val="bg2">
              <a:lumMod val="25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grpSpPr>
        <p:sp>
          <p:nvSpPr>
            <p:cNvPr id="41" name="Rectangle 40"/>
            <p:cNvSpPr/>
            <p:nvPr/>
          </p:nvSpPr>
          <p:spPr>
            <a:xfrm>
              <a:off x="251520" y="3429000"/>
              <a:ext cx="198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1061430" y="3140968"/>
              <a:ext cx="360180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9" name="Oval 48"/>
          <p:cNvSpPr/>
          <p:nvPr/>
        </p:nvSpPr>
        <p:spPr>
          <a:xfrm>
            <a:off x="2076984" y="4736757"/>
            <a:ext cx="550800" cy="5508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000" algn="l" rtl="0"/>
            <a:r>
              <a:rPr lang="fa-IR" sz="2000" b="1" dirty="0" smtClean="0">
                <a:solidFill>
                  <a:schemeClr val="bg1"/>
                </a:solidFill>
              </a:rPr>
              <a:t>1</a:t>
            </a:r>
            <a:endParaRPr lang="fa-IR" sz="2000" b="1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352384" y="3969933"/>
            <a:ext cx="0" cy="6948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6228184" y="2072461"/>
            <a:ext cx="550800" cy="5508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000" algn="l" rtl="0"/>
            <a:r>
              <a:rPr lang="fa-IR" sz="2000" b="1" dirty="0" smtClean="0">
                <a:solidFill>
                  <a:schemeClr val="bg1"/>
                </a:solidFill>
              </a:rPr>
              <a:t>2</a:t>
            </a:r>
            <a:endParaRPr lang="fa-IR" sz="20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503584" y="2673789"/>
            <a:ext cx="0" cy="6948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7544" y="1591632"/>
            <a:ext cx="381642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dirty="0" smtClean="0">
                <a:cs typeface="2  Nazanin" panose="00000400000000000000" pitchFamily="2" charset="-78"/>
              </a:rPr>
              <a:t>سه حوزۀ علمی به بررسیِ رابطۀ متقابل انسان و قرارگاه فیزیکی می‌پردازند: روانشناسی محیطی (</a:t>
            </a:r>
            <a:r>
              <a:rPr lang="en-US" sz="1600" dirty="0" smtClean="0">
                <a:cs typeface="+mj-cs"/>
              </a:rPr>
              <a:t>Environmental Psychology</a:t>
            </a:r>
            <a:r>
              <a:rPr lang="fa-IR" dirty="0" smtClean="0">
                <a:cs typeface="2  Nazanin" panose="00000400000000000000" pitchFamily="2" charset="-78"/>
              </a:rPr>
              <a:t>)، روانشناسی بوم‌شناختی (</a:t>
            </a:r>
            <a:r>
              <a:rPr lang="en-US" sz="1600" dirty="0" smtClean="0">
                <a:cs typeface="2  Nazanin" panose="00000400000000000000" pitchFamily="2" charset="-78"/>
              </a:rPr>
              <a:t>Ecological Psychology</a:t>
            </a:r>
            <a:r>
              <a:rPr lang="fa-IR" dirty="0" smtClean="0">
                <a:cs typeface="2  Nazanin" panose="00000400000000000000" pitchFamily="2" charset="-78"/>
              </a:rPr>
              <a:t>) و علوم بوم-رفتاری (</a:t>
            </a:r>
            <a:r>
              <a:rPr lang="en-US" sz="1600" dirty="0" smtClean="0">
                <a:cs typeface="+mj-cs"/>
              </a:rPr>
              <a:t>Eco-behavioral</a:t>
            </a:r>
            <a:r>
              <a:rPr lang="fa-IR" dirty="0" smtClean="0">
                <a:cs typeface="2  Nazanin" panose="00000400000000000000" pitchFamily="2" charset="-78"/>
              </a:rPr>
              <a:t>)</a:t>
            </a:r>
            <a:endParaRPr lang="fa-IR" dirty="0">
              <a:cs typeface="2  Nazanin" panose="000004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27984" y="4254187"/>
            <a:ext cx="41764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Low"/>
            <a:r>
              <a:rPr lang="fa-IR" dirty="0" smtClean="0">
                <a:cs typeface="2  Nazanin" panose="00000400000000000000" pitchFamily="2" charset="-78"/>
              </a:rPr>
              <a:t>اشاراتی به این مباحث در حکمت کهن، در روانشناسی توسط هلپاخ (</a:t>
            </a:r>
            <a:r>
              <a:rPr lang="en-US" sz="1600" dirty="0" err="1" smtClean="0">
                <a:cs typeface="+mj-cs"/>
              </a:rPr>
              <a:t>Helpakh</a:t>
            </a:r>
            <a:r>
              <a:rPr lang="en-US" sz="1600" dirty="0" smtClean="0">
                <a:cs typeface="+mj-cs"/>
              </a:rPr>
              <a:t>. 1902</a:t>
            </a:r>
            <a:r>
              <a:rPr lang="fa-IR" sz="1600" dirty="0" smtClean="0">
                <a:cs typeface="+mj-cs"/>
              </a:rPr>
              <a:t>)، </a:t>
            </a:r>
            <a:r>
              <a:rPr lang="fa-IR" dirty="0" smtClean="0">
                <a:cs typeface="2  Nazanin" panose="00000400000000000000" pitchFamily="2" charset="-78"/>
              </a:rPr>
              <a:t>توسط نظریه پردازان ادراک گشتالتی در روانشناسی (1900-1940) و در نهایت از دهه 50 میلادی این علم به طور رسمی شکل گرفت.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9" grpId="0" animBg="1"/>
      <p:bldP spid="56" grpId="0" animBg="1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7" y="3224946"/>
            <a:ext cx="5684927" cy="564094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در مقیاس شهری: رشد کنترل نشده شهر، صنایع آلوده کننده، رفت و برگشت طولانی به محل کار، فقدان اوقات فراغت و ...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764704"/>
            <a:ext cx="6328086" cy="714380"/>
          </a:xfrm>
          <a:prstGeom prst="rect">
            <a:avLst/>
          </a:prstGeom>
          <a:solidFill>
            <a:srgbClr val="DDD9C3">
              <a:alpha val="74118"/>
            </a:srgbClr>
          </a:solidFill>
          <a:ln>
            <a:noFill/>
          </a:ln>
        </p:spPr>
        <p:txBody>
          <a:bodyPr wrap="square" rtlCol="1" anchor="ctr">
            <a:noAutofit/>
          </a:bodyPr>
          <a:lstStyle/>
          <a:p>
            <a:pPr lvl="0" algn="ctr">
              <a:lnSpc>
                <a:spcPts val="22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میراث مدرنیسم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0452" y="2996952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1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505700"/>
            <a:ext cx="5684926" cy="864096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در مقیاس معماری: واحدهای مسکونی شلوغ، ملالت فضاها، قطع رابطۀ عاطفی انسان ها با فضا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0452" y="4293096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2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087330" y="4948912"/>
            <a:ext cx="644404" cy="741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87330" y="3506993"/>
            <a:ext cx="652228" cy="791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9" y="2060848"/>
            <a:ext cx="5684926" cy="71438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توانایی و اشتیاق فنی برای ساختن بناها، محله ها و شهرها، بدون توجه به درک کارایی آنها برای رفتار انسان و ارزیابی ساده انگارانه از نیازهای انسان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095154" y="2418038"/>
            <a:ext cx="6444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39558" y="2418038"/>
            <a:ext cx="794" cy="10889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40352" y="3514903"/>
            <a:ext cx="0" cy="144141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https://novinarch.com/wp-content/uploads/2018/06/Picture2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70970" cy="52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7" y="3087193"/>
            <a:ext cx="5684927" cy="70811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نقد بر اساس مطالعه انتظارات مردم و میزان برآورده شدن آنها در ساختمان های مسکونی بزرگ مقیاس (دهه 50 و 60 میلادی)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764704"/>
            <a:ext cx="6328086" cy="714380"/>
          </a:xfrm>
          <a:prstGeom prst="rect">
            <a:avLst/>
          </a:prstGeom>
          <a:solidFill>
            <a:srgbClr val="DDD9C3">
              <a:alpha val="72157"/>
            </a:srgbClr>
          </a:solidFill>
          <a:ln>
            <a:noFill/>
          </a:ln>
        </p:spPr>
        <p:txBody>
          <a:bodyPr wrap="square" rtlCol="1" anchor="ctr">
            <a:noAutofit/>
          </a:bodyPr>
          <a:lstStyle/>
          <a:p>
            <a:pPr lvl="0" algn="ctr">
              <a:lnSpc>
                <a:spcPts val="22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نقد رویکرد مدرنیسم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582" y="1846534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1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145660"/>
            <a:ext cx="5684926" cy="2019644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نقد بر اساس نتایج حاصل از پیشرفت در علوم رفتاری (دهه 60 و 70 میلادی)</a:t>
            </a:r>
          </a:p>
          <a:p>
            <a:pPr marL="285750" lvl="0" indent="-285750" algn="justLow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توجه به نیازهای انسانیِ کاربران که پیش از این توسط طراحان و کارفرمایان دیده نمی‌شد، یک ضرورت است</a:t>
            </a:r>
          </a:p>
          <a:p>
            <a:pPr marL="285750" lvl="0" indent="-285750" algn="justLow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نقدها طراحان را متوجه ساخت که مبانی نظریِ آنها ناکافی 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0452" y="3933056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3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087330" y="4588872"/>
            <a:ext cx="644404" cy="741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87330" y="3506993"/>
            <a:ext cx="652228" cy="791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3649" y="2060848"/>
            <a:ext cx="5684926" cy="71438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اشاره به ملالت و بی هویتیِ فضاها (دهه 40 و 50 میلادی)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095154" y="2418038"/>
            <a:ext cx="6444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39558" y="2418038"/>
            <a:ext cx="794" cy="10889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31734" y="3514903"/>
            <a:ext cx="8618" cy="108137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0452" y="2924944"/>
            <a:ext cx="428628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 anchor="t"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2</a:t>
            </a:r>
            <a:endParaRPr lang="fa-IR" sz="28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انسان و محیط – مقطع کارشناسی ارشد – نیمسال دوم 98-99  – سمر حقیقی بروجنی</a:t>
            </a:r>
            <a:endParaRPr lang="fa-I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fa/0/06/Islamic_Azad_University_Isfahan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1613"/>
            <a:ext cx="2592288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rchina.ir/wp-content/uploads/2019/03/loid-raght-homs-archina.ir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3416" r="8409"/>
          <a:stretch/>
        </p:blipFill>
        <p:spPr bwMode="auto">
          <a:xfrm>
            <a:off x="251520" y="188640"/>
            <a:ext cx="3851563" cy="32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ezharco.com/wp-content/uploads/2019/09/villa-sava-dezh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/>
          <a:stretch/>
        </p:blipFill>
        <p:spPr bwMode="auto">
          <a:xfrm>
            <a:off x="4103083" y="3140968"/>
            <a:ext cx="4719746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5" y="188640"/>
            <a:ext cx="4466853" cy="714380"/>
          </a:xfrm>
          <a:prstGeom prst="rect">
            <a:avLst/>
          </a:prstGeom>
          <a:noFill/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1" anchor="ctr">
            <a:noAutofit/>
          </a:bodyPr>
          <a:lstStyle/>
          <a:p>
            <a:pPr lvl="0" algn="justLow"/>
            <a:r>
              <a:rPr lang="fa-IR" dirty="0" smtClean="0">
                <a:cs typeface="B Nazanin" panose="00000400000000000000" pitchFamily="2" charset="-78"/>
              </a:rPr>
              <a:t>رابطۀ متفاوت کارفرما و طراح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02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2  Nazanin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On-screen Show (4:3)</PresentationFormat>
  <Paragraphs>116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انسان و محیط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انسان و محیط</dc:title>
  <dc:creator/>
  <cp:lastModifiedBy/>
  <cp:revision>110</cp:revision>
  <dcterms:created xsi:type="dcterms:W3CDTF">2020-01-31T00:58:14Z</dcterms:created>
  <dcterms:modified xsi:type="dcterms:W3CDTF">2020-03-31T03:41:17Z</dcterms:modified>
</cp:coreProperties>
</file>